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1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9" d="100"/>
          <a:sy n="49" d="100"/>
        </p:scale>
        <p:origin x="2733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328C5C-E7FA-4DC8-B404-0B79921F75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169B577-E66A-463E-920E-F9DA1DE37E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Neural Eye Machine 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– </a:t>
          </a:r>
          <a:r>
            <a:rPr lang="en-US" sz="1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Giving Machines the Power to See and Think</a:t>
          </a:r>
        </a:p>
        <a:p>
          <a:pPr>
            <a:lnSpc>
              <a:spcPct val="100000"/>
            </a:lnSpc>
          </a:pP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sz="1400" i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Portable and Detachable AI-Powered Intelligent Vision System Using MobileNetV2 Technology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CFDD82-5A8F-442E-832D-8FBAE73FC5A9}" type="parTrans" cxnId="{4DFCA30C-8A47-473C-83EF-B3FAB3E12013}">
      <dgm:prSet/>
      <dgm:spPr/>
      <dgm:t>
        <a:bodyPr/>
        <a:lstStyle/>
        <a:p>
          <a:endParaRPr lang="en-US"/>
        </a:p>
      </dgm:t>
    </dgm:pt>
    <dgm:pt modelId="{06D049E7-9274-43F9-BE05-9190F1058F04}" type="sibTrans" cxnId="{4DFCA30C-8A47-473C-83EF-B3FAB3E12013}">
      <dgm:prSet/>
      <dgm:spPr/>
      <dgm:t>
        <a:bodyPr/>
        <a:lstStyle/>
        <a:p>
          <a:endParaRPr lang="en-US"/>
        </a:p>
      </dgm:t>
    </dgm:pt>
    <dgm:pt modelId="{C6DB4621-D3D1-4168-AF01-92521CA427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Contact Details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audu.john@uam.edu.ng, 08135296652; iwar.raphael@uam.edu.ng, 07030920174; baloolani@gmail.com,  08144439348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33F95E-F13A-4D5B-944F-7D322E1A6D53}" type="parTrans" cxnId="{8B7B065F-E165-44A7-82FF-A342B7E8ADDC}">
      <dgm:prSet/>
      <dgm:spPr/>
      <dgm:t>
        <a:bodyPr/>
        <a:lstStyle/>
        <a:p>
          <a:endParaRPr lang="en-US"/>
        </a:p>
      </dgm:t>
    </dgm:pt>
    <dgm:pt modelId="{587F3F68-E5BC-4F57-A02B-51B162527E7A}" type="sibTrans" cxnId="{8B7B065F-E165-44A7-82FF-A342B7E8ADDC}">
      <dgm:prSet/>
      <dgm:spPr/>
      <dgm:t>
        <a:bodyPr/>
        <a:lstStyle/>
        <a:p>
          <a:endParaRPr lang="en-US"/>
        </a:p>
      </dgm:t>
    </dgm:pt>
    <dgm:pt modelId="{103612BB-4A39-470C-8FCF-D5E32F92BA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Date of </a:t>
          </a:r>
          <a:r>
            <a: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Presentation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8</a:t>
          </a:r>
          <a:r>
            <a:rPr lang="en-US" sz="1800" baseline="30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December 2025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02FFAC-D276-468B-B79F-B0D94777C96D}" type="parTrans" cxnId="{C429B1D5-EBB3-4833-9CFE-8C56A9340BAF}">
      <dgm:prSet/>
      <dgm:spPr/>
      <dgm:t>
        <a:bodyPr/>
        <a:lstStyle/>
        <a:p>
          <a:endParaRPr lang="en-US"/>
        </a:p>
      </dgm:t>
    </dgm:pt>
    <dgm:pt modelId="{7C0D95E1-4D4D-4722-A03D-F81629BF18F3}" type="sibTrans" cxnId="{C429B1D5-EBB3-4833-9CFE-8C56A9340BAF}">
      <dgm:prSet/>
      <dgm:spPr/>
      <dgm:t>
        <a:bodyPr/>
        <a:lstStyle/>
        <a:p>
          <a:endParaRPr lang="en-US"/>
        </a:p>
      </dgm:t>
    </dgm:pt>
    <dgm:pt modelId="{2BAC5A48-E310-475C-9973-1DA6CD7B65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Team lead: John Audu (</a:t>
          </a:r>
          <a:r>
            <a:rPr lang="en-US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JoSTUM</a:t>
          </a:r>
          <a:r>
            <a: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  <a:p>
          <a:pPr>
            <a:lnSpc>
              <a:spcPct val="100000"/>
            </a:lnSpc>
          </a:pPr>
          <a:r>
            <a: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Team Members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Rapheal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Iwar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Ndudim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Godwin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Chisom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 Collins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Ebisine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Kevin,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Abughur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Ruth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Iveren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Awulu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Emmanuel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Oloche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wale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Balogun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Theresa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Kaankuka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AAC886-7072-460C-B4E5-D42F22D6BD0E}" type="sibTrans" cxnId="{0B8AA514-8FAB-40E2-B3DF-9DEB4B08D4B1}">
      <dgm:prSet/>
      <dgm:spPr/>
      <dgm:t>
        <a:bodyPr/>
        <a:lstStyle/>
        <a:p>
          <a:endParaRPr lang="en-US"/>
        </a:p>
      </dgm:t>
    </dgm:pt>
    <dgm:pt modelId="{4FE81B88-80BA-405E-817B-6F7DABEADE77}" type="parTrans" cxnId="{0B8AA514-8FAB-40E2-B3DF-9DEB4B08D4B1}">
      <dgm:prSet/>
      <dgm:spPr/>
      <dgm:t>
        <a:bodyPr/>
        <a:lstStyle/>
        <a:p>
          <a:endParaRPr lang="en-US"/>
        </a:p>
      </dgm:t>
    </dgm:pt>
    <dgm:pt modelId="{E5A42D1F-2BBE-436F-9CB1-0A71A782A25B}" type="pres">
      <dgm:prSet presAssocID="{87328C5C-E7FA-4DC8-B404-0B79921F751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D248C9-DDED-4262-82DB-DA451F33A6DF}" type="pres">
      <dgm:prSet presAssocID="{A169B577-E66A-463E-920E-F9DA1DE37E0B}" presName="compNode" presStyleCnt="0"/>
      <dgm:spPr/>
    </dgm:pt>
    <dgm:pt modelId="{B4B5D740-AB10-4974-9D7B-8E38BEE9614B}" type="pres">
      <dgm:prSet presAssocID="{A169B577-E66A-463E-920E-F9DA1DE37E0B}" presName="bgRect" presStyleLbl="bgShp" presStyleIdx="0" presStyleCnt="4"/>
      <dgm:spPr/>
    </dgm:pt>
    <dgm:pt modelId="{E288CD1E-7973-40E6-89E0-BEE1DC3B284A}" type="pres">
      <dgm:prSet presAssocID="{A169B577-E66A-463E-920E-F9DA1DE37E0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AAA5B4D-C942-4EC2-9389-0A65E62D9B3A}" type="pres">
      <dgm:prSet presAssocID="{A169B577-E66A-463E-920E-F9DA1DE37E0B}" presName="spaceRect" presStyleCnt="0"/>
      <dgm:spPr/>
    </dgm:pt>
    <dgm:pt modelId="{765FD3EF-0C16-4A1F-B398-E1852C21ECF7}" type="pres">
      <dgm:prSet presAssocID="{A169B577-E66A-463E-920E-F9DA1DE37E0B}" presName="parTx" presStyleLbl="revTx" presStyleIdx="0" presStyleCnt="4" custScaleX="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DF1C31B-3C63-469A-B708-DBA925B600C2}" type="pres">
      <dgm:prSet presAssocID="{06D049E7-9274-43F9-BE05-9190F1058F04}" presName="sibTrans" presStyleCnt="0"/>
      <dgm:spPr/>
    </dgm:pt>
    <dgm:pt modelId="{752331B8-DA2C-44E3-97EA-D4D79EF11579}" type="pres">
      <dgm:prSet presAssocID="{2BAC5A48-E310-475C-9973-1DA6CD7B6561}" presName="compNode" presStyleCnt="0"/>
      <dgm:spPr/>
    </dgm:pt>
    <dgm:pt modelId="{5CB6A36F-2E39-47A3-906D-577C829582C2}" type="pres">
      <dgm:prSet presAssocID="{2BAC5A48-E310-475C-9973-1DA6CD7B6561}" presName="bgRect" presStyleLbl="bgShp" presStyleIdx="1" presStyleCnt="4"/>
      <dgm:spPr/>
    </dgm:pt>
    <dgm:pt modelId="{F3BC3DF8-98D6-4D83-9A2C-C16DED50A8D4}" type="pres">
      <dgm:prSet presAssocID="{2BAC5A48-E310-475C-9973-1DA6CD7B656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AE242AF4-4179-432B-988C-801804DFFF15}" type="pres">
      <dgm:prSet presAssocID="{2BAC5A48-E310-475C-9973-1DA6CD7B6561}" presName="spaceRect" presStyleCnt="0"/>
      <dgm:spPr/>
    </dgm:pt>
    <dgm:pt modelId="{AA5A6BB1-1A0E-4872-A237-A0DF392CD451}" type="pres">
      <dgm:prSet presAssocID="{2BAC5A48-E310-475C-9973-1DA6CD7B6561}" presName="parTx" presStyleLbl="revTx" presStyleIdx="1" presStyleCnt="4" custScaleX="96194" custScaleY="1433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277822-E283-462C-A6FE-7382A98A478E}" type="pres">
      <dgm:prSet presAssocID="{61AAC886-7072-460C-B4E5-D42F22D6BD0E}" presName="sibTrans" presStyleCnt="0"/>
      <dgm:spPr/>
    </dgm:pt>
    <dgm:pt modelId="{AFC6ACB6-D52E-459F-967D-E647CEC4F36E}" type="pres">
      <dgm:prSet presAssocID="{C6DB4621-D3D1-4168-AF01-92521CA42752}" presName="compNode" presStyleCnt="0"/>
      <dgm:spPr/>
    </dgm:pt>
    <dgm:pt modelId="{93DF981D-6671-42B4-B8C7-871FDA4D8937}" type="pres">
      <dgm:prSet presAssocID="{C6DB4621-D3D1-4168-AF01-92521CA42752}" presName="bgRect" presStyleLbl="bgShp" presStyleIdx="2" presStyleCnt="4"/>
      <dgm:spPr/>
    </dgm:pt>
    <dgm:pt modelId="{D47A4668-ED7C-404F-9BFB-B636540E4E91}" type="pres">
      <dgm:prSet presAssocID="{C6DB4621-D3D1-4168-AF01-92521CA4275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B04D1698-8CF9-4405-9A37-235A3D4D0976}" type="pres">
      <dgm:prSet presAssocID="{C6DB4621-D3D1-4168-AF01-92521CA42752}" presName="spaceRect" presStyleCnt="0"/>
      <dgm:spPr/>
    </dgm:pt>
    <dgm:pt modelId="{CA4DCF78-71E5-42D4-9C07-8645108079D5}" type="pres">
      <dgm:prSet presAssocID="{C6DB4621-D3D1-4168-AF01-92521CA42752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773CE5E-867C-42A2-A5CB-D9339BB3C237}" type="pres">
      <dgm:prSet presAssocID="{587F3F68-E5BC-4F57-A02B-51B162527E7A}" presName="sibTrans" presStyleCnt="0"/>
      <dgm:spPr/>
    </dgm:pt>
    <dgm:pt modelId="{4A0A7FBE-9311-42A0-B5D6-B24909867B72}" type="pres">
      <dgm:prSet presAssocID="{103612BB-4A39-470C-8FCF-D5E32F92BAFE}" presName="compNode" presStyleCnt="0"/>
      <dgm:spPr/>
    </dgm:pt>
    <dgm:pt modelId="{16AB1B4A-7FF7-4A72-BB8D-1B6343D8AF55}" type="pres">
      <dgm:prSet presAssocID="{103612BB-4A39-470C-8FCF-D5E32F92BAFE}" presName="bgRect" presStyleLbl="bgShp" presStyleIdx="3" presStyleCnt="4"/>
      <dgm:spPr/>
    </dgm:pt>
    <dgm:pt modelId="{0AD280F6-D4B4-4640-8F82-F35A778E4EBD}" type="pres">
      <dgm:prSet presAssocID="{103612BB-4A39-470C-8FCF-D5E32F92BA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D530AEDC-3B18-4A67-90F1-7D4CAE4F4223}" type="pres">
      <dgm:prSet presAssocID="{103612BB-4A39-470C-8FCF-D5E32F92BAFE}" presName="spaceRect" presStyleCnt="0"/>
      <dgm:spPr/>
    </dgm:pt>
    <dgm:pt modelId="{FF5C2F45-7AE5-4838-89B9-E02445E2635F}" type="pres">
      <dgm:prSet presAssocID="{103612BB-4A39-470C-8FCF-D5E32F92BAFE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429B1D5-EBB3-4833-9CFE-8C56A9340BAF}" srcId="{87328C5C-E7FA-4DC8-B404-0B79921F7517}" destId="{103612BB-4A39-470C-8FCF-D5E32F92BAFE}" srcOrd="3" destOrd="0" parTransId="{8F02FFAC-D276-468B-B79F-B0D94777C96D}" sibTransId="{7C0D95E1-4D4D-4722-A03D-F81629BF18F3}"/>
    <dgm:cxn modelId="{14E42B6F-770C-4B9B-9C38-700FCDAE7A7E}" type="presOf" srcId="{A169B577-E66A-463E-920E-F9DA1DE37E0B}" destId="{765FD3EF-0C16-4A1F-B398-E1852C21ECF7}" srcOrd="0" destOrd="0" presId="urn:microsoft.com/office/officeart/2018/2/layout/IconVerticalSolidList"/>
    <dgm:cxn modelId="{8B7B065F-E165-44A7-82FF-A342B7E8ADDC}" srcId="{87328C5C-E7FA-4DC8-B404-0B79921F7517}" destId="{C6DB4621-D3D1-4168-AF01-92521CA42752}" srcOrd="2" destOrd="0" parTransId="{1933F95E-F13A-4D5B-944F-7D322E1A6D53}" sibTransId="{587F3F68-E5BC-4F57-A02B-51B162527E7A}"/>
    <dgm:cxn modelId="{9766A9AD-0269-481E-B0B3-BA2CA6B3D2AD}" type="presOf" srcId="{2BAC5A48-E310-475C-9973-1DA6CD7B6561}" destId="{AA5A6BB1-1A0E-4872-A237-A0DF392CD451}" srcOrd="0" destOrd="0" presId="urn:microsoft.com/office/officeart/2018/2/layout/IconVerticalSolidList"/>
    <dgm:cxn modelId="{0B8AA514-8FAB-40E2-B3DF-9DEB4B08D4B1}" srcId="{87328C5C-E7FA-4DC8-B404-0B79921F7517}" destId="{2BAC5A48-E310-475C-9973-1DA6CD7B6561}" srcOrd="1" destOrd="0" parTransId="{4FE81B88-80BA-405E-817B-6F7DABEADE77}" sibTransId="{61AAC886-7072-460C-B4E5-D42F22D6BD0E}"/>
    <dgm:cxn modelId="{E967DECE-B61D-41E0-8131-B9482FD19EA6}" type="presOf" srcId="{103612BB-4A39-470C-8FCF-D5E32F92BAFE}" destId="{FF5C2F45-7AE5-4838-89B9-E02445E2635F}" srcOrd="0" destOrd="0" presId="urn:microsoft.com/office/officeart/2018/2/layout/IconVerticalSolidList"/>
    <dgm:cxn modelId="{FE9D9337-0FA0-4F40-9BAC-C452FB4E350E}" type="presOf" srcId="{87328C5C-E7FA-4DC8-B404-0B79921F7517}" destId="{E5A42D1F-2BBE-436F-9CB1-0A71A782A25B}" srcOrd="0" destOrd="0" presId="urn:microsoft.com/office/officeart/2018/2/layout/IconVerticalSolidList"/>
    <dgm:cxn modelId="{4DFCA30C-8A47-473C-83EF-B3FAB3E12013}" srcId="{87328C5C-E7FA-4DC8-B404-0B79921F7517}" destId="{A169B577-E66A-463E-920E-F9DA1DE37E0B}" srcOrd="0" destOrd="0" parTransId="{1DCFDD82-5A8F-442E-832D-8FBAE73FC5A9}" sibTransId="{06D049E7-9274-43F9-BE05-9190F1058F04}"/>
    <dgm:cxn modelId="{0E1F4E5E-D053-48C1-8E44-B874E375B00E}" type="presOf" srcId="{C6DB4621-D3D1-4168-AF01-92521CA42752}" destId="{CA4DCF78-71E5-42D4-9C07-8645108079D5}" srcOrd="0" destOrd="0" presId="urn:microsoft.com/office/officeart/2018/2/layout/IconVerticalSolidList"/>
    <dgm:cxn modelId="{DAC322C7-98E0-4C06-BC28-A442F5801BC3}" type="presParOf" srcId="{E5A42D1F-2BBE-436F-9CB1-0A71A782A25B}" destId="{C5D248C9-DDED-4262-82DB-DA451F33A6DF}" srcOrd="0" destOrd="0" presId="urn:microsoft.com/office/officeart/2018/2/layout/IconVerticalSolidList"/>
    <dgm:cxn modelId="{F02F7D13-CDF5-4738-A7C4-159834A9C6B7}" type="presParOf" srcId="{C5D248C9-DDED-4262-82DB-DA451F33A6DF}" destId="{B4B5D740-AB10-4974-9D7B-8E38BEE9614B}" srcOrd="0" destOrd="0" presId="urn:microsoft.com/office/officeart/2018/2/layout/IconVerticalSolidList"/>
    <dgm:cxn modelId="{B68DCD32-A95F-4B00-99E0-EB2E1E62A800}" type="presParOf" srcId="{C5D248C9-DDED-4262-82DB-DA451F33A6DF}" destId="{E288CD1E-7973-40E6-89E0-BEE1DC3B284A}" srcOrd="1" destOrd="0" presId="urn:microsoft.com/office/officeart/2018/2/layout/IconVerticalSolidList"/>
    <dgm:cxn modelId="{7320792B-5F0A-4D72-B08B-C331C90E7D16}" type="presParOf" srcId="{C5D248C9-DDED-4262-82DB-DA451F33A6DF}" destId="{FAAA5B4D-C942-4EC2-9389-0A65E62D9B3A}" srcOrd="2" destOrd="0" presId="urn:microsoft.com/office/officeart/2018/2/layout/IconVerticalSolidList"/>
    <dgm:cxn modelId="{812B7782-AD0F-4C02-A029-C87D38294420}" type="presParOf" srcId="{C5D248C9-DDED-4262-82DB-DA451F33A6DF}" destId="{765FD3EF-0C16-4A1F-B398-E1852C21ECF7}" srcOrd="3" destOrd="0" presId="urn:microsoft.com/office/officeart/2018/2/layout/IconVerticalSolidList"/>
    <dgm:cxn modelId="{FF2C10FF-B0B4-4DB4-AB0B-8A258FE50270}" type="presParOf" srcId="{E5A42D1F-2BBE-436F-9CB1-0A71A782A25B}" destId="{7DF1C31B-3C63-469A-B708-DBA925B600C2}" srcOrd="1" destOrd="0" presId="urn:microsoft.com/office/officeart/2018/2/layout/IconVerticalSolidList"/>
    <dgm:cxn modelId="{51D52BE7-D38D-48FD-88E1-6A0AC93800DA}" type="presParOf" srcId="{E5A42D1F-2BBE-436F-9CB1-0A71A782A25B}" destId="{752331B8-DA2C-44E3-97EA-D4D79EF11579}" srcOrd="2" destOrd="0" presId="urn:microsoft.com/office/officeart/2018/2/layout/IconVerticalSolidList"/>
    <dgm:cxn modelId="{FE018400-BE64-459A-99A3-03E24C4D0E5A}" type="presParOf" srcId="{752331B8-DA2C-44E3-97EA-D4D79EF11579}" destId="{5CB6A36F-2E39-47A3-906D-577C829582C2}" srcOrd="0" destOrd="0" presId="urn:microsoft.com/office/officeart/2018/2/layout/IconVerticalSolidList"/>
    <dgm:cxn modelId="{1BAFEC55-63CD-4F62-9DDA-2DCFAC7540A9}" type="presParOf" srcId="{752331B8-DA2C-44E3-97EA-D4D79EF11579}" destId="{F3BC3DF8-98D6-4D83-9A2C-C16DED50A8D4}" srcOrd="1" destOrd="0" presId="urn:microsoft.com/office/officeart/2018/2/layout/IconVerticalSolidList"/>
    <dgm:cxn modelId="{CD1D9425-A8CE-424E-818D-4162FE0A9427}" type="presParOf" srcId="{752331B8-DA2C-44E3-97EA-D4D79EF11579}" destId="{AE242AF4-4179-432B-988C-801804DFFF15}" srcOrd="2" destOrd="0" presId="urn:microsoft.com/office/officeart/2018/2/layout/IconVerticalSolidList"/>
    <dgm:cxn modelId="{66AC2F2F-F8AF-4508-BE0A-9735759D27D4}" type="presParOf" srcId="{752331B8-DA2C-44E3-97EA-D4D79EF11579}" destId="{AA5A6BB1-1A0E-4872-A237-A0DF392CD451}" srcOrd="3" destOrd="0" presId="urn:microsoft.com/office/officeart/2018/2/layout/IconVerticalSolidList"/>
    <dgm:cxn modelId="{AC108BC1-9789-4ADC-B604-28B2AB2A93C7}" type="presParOf" srcId="{E5A42D1F-2BBE-436F-9CB1-0A71A782A25B}" destId="{7C277822-E283-462C-A6FE-7382A98A478E}" srcOrd="3" destOrd="0" presId="urn:microsoft.com/office/officeart/2018/2/layout/IconVerticalSolidList"/>
    <dgm:cxn modelId="{739EADC4-6983-47E4-9A07-DA57DE4AF658}" type="presParOf" srcId="{E5A42D1F-2BBE-436F-9CB1-0A71A782A25B}" destId="{AFC6ACB6-D52E-459F-967D-E647CEC4F36E}" srcOrd="4" destOrd="0" presId="urn:microsoft.com/office/officeart/2018/2/layout/IconVerticalSolidList"/>
    <dgm:cxn modelId="{8A4339B5-D125-4639-80CC-9000C30C2AD2}" type="presParOf" srcId="{AFC6ACB6-D52E-459F-967D-E647CEC4F36E}" destId="{93DF981D-6671-42B4-B8C7-871FDA4D8937}" srcOrd="0" destOrd="0" presId="urn:microsoft.com/office/officeart/2018/2/layout/IconVerticalSolidList"/>
    <dgm:cxn modelId="{F6F2A92A-B56E-40AD-AAA8-B986700C75D0}" type="presParOf" srcId="{AFC6ACB6-D52E-459F-967D-E647CEC4F36E}" destId="{D47A4668-ED7C-404F-9BFB-B636540E4E91}" srcOrd="1" destOrd="0" presId="urn:microsoft.com/office/officeart/2018/2/layout/IconVerticalSolidList"/>
    <dgm:cxn modelId="{8C206BAF-DEBD-4769-A57F-307553E30EBD}" type="presParOf" srcId="{AFC6ACB6-D52E-459F-967D-E647CEC4F36E}" destId="{B04D1698-8CF9-4405-9A37-235A3D4D0976}" srcOrd="2" destOrd="0" presId="urn:microsoft.com/office/officeart/2018/2/layout/IconVerticalSolidList"/>
    <dgm:cxn modelId="{96C03F25-C86D-4A61-A250-75F321FFC5AA}" type="presParOf" srcId="{AFC6ACB6-D52E-459F-967D-E647CEC4F36E}" destId="{CA4DCF78-71E5-42D4-9C07-8645108079D5}" srcOrd="3" destOrd="0" presId="urn:microsoft.com/office/officeart/2018/2/layout/IconVerticalSolidList"/>
    <dgm:cxn modelId="{B4D76585-2222-47D0-9235-C1B653532FF9}" type="presParOf" srcId="{E5A42D1F-2BBE-436F-9CB1-0A71A782A25B}" destId="{7773CE5E-867C-42A2-A5CB-D9339BB3C237}" srcOrd="5" destOrd="0" presId="urn:microsoft.com/office/officeart/2018/2/layout/IconVerticalSolidList"/>
    <dgm:cxn modelId="{B8258890-D2B4-4FF7-AC44-955DE389F0FC}" type="presParOf" srcId="{E5A42D1F-2BBE-436F-9CB1-0A71A782A25B}" destId="{4A0A7FBE-9311-42A0-B5D6-B24909867B72}" srcOrd="6" destOrd="0" presId="urn:microsoft.com/office/officeart/2018/2/layout/IconVerticalSolidList"/>
    <dgm:cxn modelId="{CA5ECED0-6CB2-41ED-BC6C-9CDD486DFCE9}" type="presParOf" srcId="{4A0A7FBE-9311-42A0-B5D6-B24909867B72}" destId="{16AB1B4A-7FF7-4A72-BB8D-1B6343D8AF55}" srcOrd="0" destOrd="0" presId="urn:microsoft.com/office/officeart/2018/2/layout/IconVerticalSolidList"/>
    <dgm:cxn modelId="{5346A7C7-9772-4B68-A28B-FB736E71668F}" type="presParOf" srcId="{4A0A7FBE-9311-42A0-B5D6-B24909867B72}" destId="{0AD280F6-D4B4-4640-8F82-F35A778E4EBD}" srcOrd="1" destOrd="0" presId="urn:microsoft.com/office/officeart/2018/2/layout/IconVerticalSolidList"/>
    <dgm:cxn modelId="{3B67FAFB-DEB7-482B-89A2-9DA9B4B98D2F}" type="presParOf" srcId="{4A0A7FBE-9311-42A0-B5D6-B24909867B72}" destId="{D530AEDC-3B18-4A67-90F1-7D4CAE4F4223}" srcOrd="2" destOrd="0" presId="urn:microsoft.com/office/officeart/2018/2/layout/IconVerticalSolidList"/>
    <dgm:cxn modelId="{BA706F0A-62BF-4B8C-A276-9B1D7A619EAD}" type="presParOf" srcId="{4A0A7FBE-9311-42A0-B5D6-B24909867B72}" destId="{FF5C2F45-7AE5-4838-89B9-E02445E263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5D740-AB10-4974-9D7B-8E38BEE9614B}">
      <dsp:nvSpPr>
        <dsp:cNvPr id="0" name=""/>
        <dsp:cNvSpPr/>
      </dsp:nvSpPr>
      <dsp:spPr>
        <a:xfrm>
          <a:off x="0" y="4039"/>
          <a:ext cx="5599269" cy="7388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8CD1E-7973-40E6-89E0-BEE1DC3B284A}">
      <dsp:nvSpPr>
        <dsp:cNvPr id="0" name=""/>
        <dsp:cNvSpPr/>
      </dsp:nvSpPr>
      <dsp:spPr>
        <a:xfrm>
          <a:off x="223501" y="170280"/>
          <a:ext cx="406763" cy="4063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FD3EF-0C16-4A1F-B398-E1852C21ECF7}">
      <dsp:nvSpPr>
        <dsp:cNvPr id="0" name=""/>
        <dsp:cNvSpPr/>
      </dsp:nvSpPr>
      <dsp:spPr>
        <a:xfrm>
          <a:off x="853765" y="4039"/>
          <a:ext cx="4449427" cy="1275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27" tIns="135027" rIns="135027" bIns="135027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Neural Eye Machine 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– </a:t>
          </a:r>
          <a:r>
            <a:rPr lang="en-US" sz="1400" kern="12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Giving Machines the Power to See and Think</a:t>
          </a:r>
        </a:p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sz="1400" i="1" kern="12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Portable and Detachable AI-Powered Intelligent Vision System Using MobileNetV2 Technology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3765" y="4039"/>
        <a:ext cx="4449427" cy="1275850"/>
      </dsp:txXfrm>
    </dsp:sp>
    <dsp:sp modelId="{5CB6A36F-2E39-47A3-906D-577C829582C2}">
      <dsp:nvSpPr>
        <dsp:cNvPr id="0" name=""/>
        <dsp:cNvSpPr/>
      </dsp:nvSpPr>
      <dsp:spPr>
        <a:xfrm>
          <a:off x="0" y="1838697"/>
          <a:ext cx="5599269" cy="7388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C3DF8-98D6-4D83-9A2C-C16DED50A8D4}">
      <dsp:nvSpPr>
        <dsp:cNvPr id="0" name=""/>
        <dsp:cNvSpPr/>
      </dsp:nvSpPr>
      <dsp:spPr>
        <a:xfrm>
          <a:off x="223501" y="2004938"/>
          <a:ext cx="406763" cy="4063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A6BB1-1A0E-4872-A237-A0DF392CD451}">
      <dsp:nvSpPr>
        <dsp:cNvPr id="0" name=""/>
        <dsp:cNvSpPr/>
      </dsp:nvSpPr>
      <dsp:spPr>
        <a:xfrm>
          <a:off x="938438" y="1562431"/>
          <a:ext cx="4280081" cy="1828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27" tIns="135027" rIns="135027" bIns="135027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Team lead: John Audu (</a:t>
          </a:r>
          <a:r>
            <a:rPr lang="en-US" sz="2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JoSTUM</a:t>
          </a:r>
          <a:r>
            <a:rPr lang="en-US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Team Members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Rapheal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Iwar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Ndudim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Godwin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Chisom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 Collins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Ebisine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Kevin,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Abughur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Ruth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Iveren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Awulu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Emmanuel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Oloche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wale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Balogun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Theresa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Kaankuka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8438" y="1562431"/>
        <a:ext cx="4280081" cy="1828382"/>
      </dsp:txXfrm>
    </dsp:sp>
    <dsp:sp modelId="{93DF981D-6671-42B4-B8C7-871FDA4D8937}">
      <dsp:nvSpPr>
        <dsp:cNvPr id="0" name=""/>
        <dsp:cNvSpPr/>
      </dsp:nvSpPr>
      <dsp:spPr>
        <a:xfrm>
          <a:off x="0" y="3673355"/>
          <a:ext cx="5599269" cy="7388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A4668-ED7C-404F-9BFB-B636540E4E91}">
      <dsp:nvSpPr>
        <dsp:cNvPr id="0" name=""/>
        <dsp:cNvSpPr/>
      </dsp:nvSpPr>
      <dsp:spPr>
        <a:xfrm>
          <a:off x="223501" y="3839595"/>
          <a:ext cx="406763" cy="4063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DCF78-71E5-42D4-9C07-8645108079D5}">
      <dsp:nvSpPr>
        <dsp:cNvPr id="0" name=""/>
        <dsp:cNvSpPr/>
      </dsp:nvSpPr>
      <dsp:spPr>
        <a:xfrm>
          <a:off x="853765" y="3673355"/>
          <a:ext cx="4449427" cy="1275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27" tIns="135027" rIns="135027" bIns="135027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Contact Details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audu.john@uam.edu.ng, 08135296652; iwar.raphael@uam.edu.ng, 07030920174; baloolani@gmail.com,  08144439348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3765" y="3673355"/>
        <a:ext cx="4449427" cy="1275850"/>
      </dsp:txXfrm>
    </dsp:sp>
    <dsp:sp modelId="{16AB1B4A-7FF7-4A72-BB8D-1B6343D8AF55}">
      <dsp:nvSpPr>
        <dsp:cNvPr id="0" name=""/>
        <dsp:cNvSpPr/>
      </dsp:nvSpPr>
      <dsp:spPr>
        <a:xfrm>
          <a:off x="0" y="5231746"/>
          <a:ext cx="5599269" cy="7388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280F6-D4B4-4640-8F82-F35A778E4EBD}">
      <dsp:nvSpPr>
        <dsp:cNvPr id="0" name=""/>
        <dsp:cNvSpPr/>
      </dsp:nvSpPr>
      <dsp:spPr>
        <a:xfrm>
          <a:off x="223501" y="5397987"/>
          <a:ext cx="406763" cy="4063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C2F45-7AE5-4838-89B9-E02445E2635F}">
      <dsp:nvSpPr>
        <dsp:cNvPr id="0" name=""/>
        <dsp:cNvSpPr/>
      </dsp:nvSpPr>
      <dsp:spPr>
        <a:xfrm>
          <a:off x="853765" y="5231746"/>
          <a:ext cx="4449427" cy="1275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27" tIns="135027" rIns="135027" bIns="135027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Date of </a:t>
          </a:r>
          <a:r>
            <a:rPr lang="en-US" sz="1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Presentation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 8</a:t>
          </a:r>
          <a:r>
            <a:rPr lang="en-US" sz="1800" kern="1200" baseline="30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December 2025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53765" y="5231746"/>
        <a:ext cx="4449427" cy="1275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5234E-118C-4FC0-8B26-0AFC7248F8C9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4C9A1-6BF8-4F3D-A125-7654E5680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1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87E538B7-996C-4770-8A19-83B540E4C4EE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4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D3C71-8C3D-434A-B61F-E0A73BDCF9EC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5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793BC-DD80-43BD-855F-74D0E28ADE41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97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848EF-B4B8-4615-B75B-2A1C617CC54A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36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8B1F-403F-4184-9C01-1D97902D2736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FA074-4C9F-4981-B978-E0C4FD616092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55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4F2B-9163-4858-91B6-186E0232AAE4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8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ED7E-D9CB-48EA-A7F2-6CC88598EA52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0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4B09-12B2-48BF-A5EA-565438CF291D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4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C1DF4-1A21-4018-B84E-F538740E115F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7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F685-0C58-451E-A77F-E2AC694AF782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9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A188-7F9B-4E8B-B8FF-C979452D1FDA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81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DB383-237C-4E3D-A072-F2826154BCAB}" type="datetime1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7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E272C-8993-4691-A9D5-29A79F337599}" type="datetime1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1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A23C5-09CA-400B-BC4E-DA3577E92735}" type="datetime1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5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8F9F3-D9E3-4E14-8B2A-33A4E5BF0B76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9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1B40-FF2C-4063-B05B-7D44C5A27BDC}" type="datetime1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AI NATIONAL HACKATHON, NIGERIA, 2025.....NORTH CENTRAL CONTEST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9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241C09-39D1-40AC-BAD2-5344946204F6}" type="datetime1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 i="0">
                <a:solidFill>
                  <a:srgbClr val="FFFF00"/>
                </a:solidFill>
                <a:effectLst/>
                <a:latin typeface="Bahnschrift SemiBold SemiConden" panose="020B0502040204020203" pitchFamily="34" charset="0"/>
              </a:defRPr>
            </a:lvl1pPr>
          </a:lstStyle>
          <a:p>
            <a:r>
              <a:rPr lang="en-US"/>
              <a:t>AI NATIONAL HACKATHON, NIGERIA, 2025.....NORTH CENTRAL CONTEST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ECAF0-378C-C288-2C16-713D81BBB6A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593" y="381001"/>
            <a:ext cx="14954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67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1" y="0"/>
            <a:ext cx="3490721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3483577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43466"/>
            <a:ext cx="2513648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Cover Page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8340" y="-2"/>
            <a:ext cx="5653278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D03755-4BBF-9DF5-E062-83C027E271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232424"/>
              </p:ext>
            </p:extLst>
          </p:nvPr>
        </p:nvGraphicFramePr>
        <p:xfrm>
          <a:off x="3542348" y="207818"/>
          <a:ext cx="5599270" cy="6511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324"/>
    </mc:Choice>
    <mc:Fallback xmlns="">
      <p:transition spd="slow" advTm="1232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0507-BC39-5E64-401C-1CA91400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618" y="0"/>
            <a:ext cx="6096000" cy="81126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Conclusion/Call 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C21CD-7CF6-2DB6-F776-2CE9053E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5311" y="6331188"/>
            <a:ext cx="5990311" cy="377825"/>
          </a:xfrm>
        </p:spPr>
        <p:txBody>
          <a:bodyPr/>
          <a:lstStyle/>
          <a:p>
            <a:r>
              <a:rPr lang="en-US" dirty="0"/>
              <a:t>AI NATIONAL HACKATHON, NIGERIA, 2025</a:t>
            </a:r>
            <a:r>
              <a:rPr lang="en-US" dirty="0" smtClean="0"/>
              <a:t>.....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16852" y="813632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545" y="1313710"/>
            <a:ext cx="9005455" cy="1870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Neural Eye Machine represents a revolutionary leap in African AI innovation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fully indigenous solution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Transforms ordinary machines into intelligent, vision-enabled systems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Capable of real-time reasoning and decision-making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Solves pressing challenges across agriculture, manufacturing, and environmental monitoring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Promote Nigeria’s self-reliance in AI technology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fabrication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96389" y="3246704"/>
            <a:ext cx="1996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Call to Action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7738" y="3616036"/>
            <a:ext cx="9005455" cy="2534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invite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Investors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partners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collaborate in scaling and commercializing the Neural Eye Machine for national and international markets.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Research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innovation agencies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support patenting, model expansion, and product certification.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Government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and industry stakeholders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 integrate this solution into agricultural, industrial, and environmental systems.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5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763"/>
    </mc:Choice>
    <mc:Fallback xmlns="">
      <p:transition spd="slow" advTm="36176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090" y="27637"/>
            <a:ext cx="7066749" cy="983746"/>
          </a:xfrm>
        </p:spPr>
        <p:txBody>
          <a:bodyPr/>
          <a:lstStyle/>
          <a:p>
            <a:pPr algn="ctr"/>
            <a:r>
              <a:rPr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A37EE-43A5-A521-A956-978F2E24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8263" y="6550532"/>
            <a:ext cx="5990311" cy="377825"/>
          </a:xfrm>
        </p:spPr>
        <p:txBody>
          <a:bodyPr/>
          <a:lstStyle/>
          <a:p>
            <a:r>
              <a:rPr lang="en-US" dirty="0"/>
              <a:t>AI NATIONAL HACKATHON, NIGERIA, 2025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9291" y="1210500"/>
            <a:ext cx="8548254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Lack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Intelligent Machine Vision in Key Sectors Across Africa</a:t>
            </a:r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1718724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 harvest lost is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₦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 trillion annual loss in Nigeria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Federal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ministry of agriculture and food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security, 2025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Nigeria Losses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₦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trillion over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 to un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and quality-control solutions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revive industrial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competitiveness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Stransact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report 2024)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 last 10 years, Nigeria lost over 500,000 barrel of crude oil to environmental spillage due to poor environmental monitoring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Oil Spill Detection and Response Agency (NOSDRA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Military surveillance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In the last 5 years Nigeria has witness over 1000 sudden attack from insurgents.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existing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machines in Nigeria are not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 driven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depend on human inspection, which is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slow, error-prone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inconsistent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71"/>
    </mc:Choice>
    <mc:Fallback xmlns="">
      <p:transition spd="slow" advTm="7167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981" y="2523"/>
            <a:ext cx="5430983" cy="733183"/>
          </a:xfrm>
        </p:spPr>
        <p:txBody>
          <a:bodyPr/>
          <a:lstStyle/>
          <a:p>
            <a:pPr algn="ctr"/>
            <a:r>
              <a:rPr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AI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0A1C5-0630-49C5-A506-82447852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4337" y="6504046"/>
            <a:ext cx="5990311" cy="377825"/>
          </a:xfrm>
        </p:spPr>
        <p:txBody>
          <a:bodyPr/>
          <a:lstStyle/>
          <a:p>
            <a:r>
              <a:rPr lang="en-US" dirty="0"/>
              <a:t>AI NATIONAL HACKATHON, NIGERIA, </a:t>
            </a:r>
            <a:r>
              <a:rPr lang="en-US" dirty="0" smtClean="0"/>
              <a:t>2025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97991" y="693238"/>
            <a:ext cx="5822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the Neural Eye Machine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75" y="1418430"/>
            <a:ext cx="3463300" cy="26685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405745" y="955965"/>
            <a:ext cx="456837" cy="1781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59622" y="1418430"/>
            <a:ext cx="153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Inch HDMI Display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1062" y="661848"/>
            <a:ext cx="126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Camera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179127" y="496726"/>
            <a:ext cx="167590" cy="1781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2075" y="3717961"/>
            <a:ext cx="167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Button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83166" y="3562725"/>
            <a:ext cx="163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Charging Port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6813" y="1384764"/>
            <a:ext cx="97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6082145" y="1710817"/>
            <a:ext cx="374073" cy="1041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8501197" y="1770656"/>
            <a:ext cx="265381" cy="611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867703" y="3407820"/>
            <a:ext cx="276297" cy="218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176655" y="3184218"/>
            <a:ext cx="1449847" cy="563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7369392" y="955965"/>
            <a:ext cx="691982" cy="659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828221" y="4024790"/>
            <a:ext cx="33157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Eye Machine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 and detachable AI-powered intelligent vision device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gives any machine the ability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see, detect, reason, and make decisions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 time.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-1" y="1249560"/>
            <a:ext cx="581436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Technical </a:t>
            </a:r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MobileNetV2-based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 for real-time object detection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 module, Raspberry Pi 4 processor, display interface, lithium battery and detachable mounting frame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Multi-source: solar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national grid, or power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bank; ensuring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 anywhere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Reprogrammable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Allows users to delete old models and train new ones for different use cases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Compatible with agricultural, industrial, environmental, laboratory, and defense machines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b="1" dirty="0" smtClean="0"/>
          </a:p>
          <a:p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Made-in-Nigeria AI system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30"/>
    </mc:Choice>
    <mc:Fallback xmlns="">
      <p:transition spd="slow" advTm="5463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1308" y="33865"/>
            <a:ext cx="4475019" cy="478753"/>
          </a:xfrm>
        </p:spPr>
        <p:txBody>
          <a:bodyPr>
            <a:normAutofit fontScale="90000"/>
          </a:bodyPr>
          <a:lstStyle/>
          <a:p>
            <a:pPr algn="ctr"/>
            <a:r>
              <a:rPr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and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09D1A-952F-A092-8F40-045B9CF70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2776" y="6330422"/>
            <a:ext cx="5990311" cy="377825"/>
          </a:xfrm>
        </p:spPr>
        <p:txBody>
          <a:bodyPr/>
          <a:lstStyle/>
          <a:p>
            <a:r>
              <a:rPr lang="en-US" dirty="0"/>
              <a:t>AI NATIONAL HACKATHON, NIGERIA, 2025</a:t>
            </a:r>
            <a:r>
              <a:rPr lang="en-US" dirty="0" smtClean="0"/>
              <a:t>.....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93270" y="722899"/>
            <a:ext cx="71628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 </a:t>
            </a:r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machine the ability to see and think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62" y="1727370"/>
            <a:ext cx="91024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Cuts post-harvest and industrial product losses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productivity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nabling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industries to meet export quality standards.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innovation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100%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Made-in-Nigeria.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563" y="3359340"/>
            <a:ext cx="888076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Empowers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youth and students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Builds local capacity in AI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security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value and reducing waste.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small and medium enterprises to adopt affordable automation tools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96981" y="5052111"/>
            <a:ext cx="90470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use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Runs on solar and low-power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monitoring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Detects pollution, hazards, and waste using AI vision in real time.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44"/>
    </mc:Choice>
    <mc:Fallback xmlns="">
      <p:transition spd="slow" advTm="6014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6465-E162-6AB0-B4AB-5471103D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64" y="-962"/>
            <a:ext cx="7995036" cy="5689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Model and Market Opportunity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CB3E0-2919-98E8-3E7E-1B895146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3851" y="6442103"/>
            <a:ext cx="5990311" cy="377825"/>
          </a:xfrm>
        </p:spPr>
        <p:txBody>
          <a:bodyPr/>
          <a:lstStyle/>
          <a:p>
            <a:r>
              <a:rPr lang="en-US" dirty="0"/>
              <a:t>AI NATIONAL HACKATHON, NIGERIA, 2025</a:t>
            </a:r>
            <a:r>
              <a:rPr lang="en-US" dirty="0" smtClean="0"/>
              <a:t>....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42444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</a:t>
            </a:r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sz="24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Model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Sell fully assembled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retraining/reprogramming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AI model for specific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Licenses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License 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into existing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robotic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Capacity Building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Conduct workshops and certifications on AI vision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2484147"/>
            <a:ext cx="91440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Opportunity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Nigeria loses over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₦3.5 trillion annually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post-harvest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waste,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major market for AI-powered sorting and grading.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100,000 active SMEs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Nigeria’s agro-processing and industrial sector need affordable automation solutions.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Laboratories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Research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Demand for AI-based detection tools 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 testing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rapidly growing.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Defense Applications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Expanding need for AI-enabled monitoring systems for hazards and surveillance.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345" y="5121506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</a:p>
          <a:p>
            <a:pPr algn="ctr"/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design, low power consumption, and affordable pricing, the Neural Eye Machine can penetrate over 60% of automation-needy sectors in 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Africa. A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market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worth over $1.2 billion annually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equipment and service deployment.</a:t>
            </a:r>
          </a:p>
        </p:txBody>
      </p:sp>
    </p:spTree>
    <p:extLst>
      <p:ext uri="{BB962C8B-B14F-4D97-AF65-F5344CB8AC3E}">
        <p14:creationId xmlns:p14="http://schemas.microsoft.com/office/powerpoint/2010/main" val="152725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64"/>
    </mc:Choice>
    <mc:Fallback xmlns="">
      <p:transition spd="slow" advTm="7796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874" y="-17588"/>
            <a:ext cx="8002988" cy="613334"/>
          </a:xfrm>
        </p:spPr>
        <p:txBody>
          <a:bodyPr>
            <a:normAutofit fontScale="90000"/>
          </a:bodyPr>
          <a:lstStyle/>
          <a:p>
            <a:pPr algn="ctr"/>
            <a:r>
              <a:rPr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Methodology and AI Model 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2A8C7-57C4-502E-5F84-748DD936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1214" y="6472589"/>
            <a:ext cx="5990311" cy="377825"/>
          </a:xfrm>
        </p:spPr>
        <p:txBody>
          <a:bodyPr/>
          <a:lstStyle/>
          <a:p>
            <a:r>
              <a:rPr lang="en-US" dirty="0"/>
              <a:t>AI NATIONAL HACKATHON, NIGERIA, 2025</a:t>
            </a:r>
            <a:r>
              <a:rPr lang="en-US" dirty="0" smtClean="0"/>
              <a:t>....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30801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Preprocessing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of yam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tubers were collected.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nnotated using Labeling, resized, and normalized to improve training accuracy.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80% training, 10% validation, and 10% testing for robust model generalization.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2103803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and Training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MobileNetV2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frameworks.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Trained 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workstation, then deployed on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edge inference.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accuracy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92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Score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3706301"/>
            <a:ext cx="92132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trained model embedded in a Raspberry Pi processes real-time image feeds from a camera module.</a:t>
            </a:r>
          </a:p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displayed on a screen and transmitted to connected machines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Configured for multi-source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operation: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bank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1" y="5276029"/>
            <a:ext cx="906354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Retraining Capability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system’s internal memory allows users to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erase existing models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 new datasets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suitable for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object detection or classification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agricultural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industrial, or environmental.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23"/>
    </mc:Choice>
    <mc:Fallback xmlns="">
      <p:transition spd="slow" advTm="5952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019308" cy="443345"/>
          </a:xfrm>
        </p:spPr>
        <p:txBody>
          <a:bodyPr>
            <a:normAutofit fontScale="90000"/>
          </a:bodyPr>
          <a:lstStyle/>
          <a:p>
            <a:pPr algn="ctr"/>
            <a:r>
              <a:rPr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Risk Mitigation and Ethical Considerations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B1A3C-23C0-11B4-10E5-499632974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89652" y="6387411"/>
            <a:ext cx="5990311" cy="377825"/>
          </a:xfrm>
        </p:spPr>
        <p:txBody>
          <a:bodyPr/>
          <a:lstStyle/>
          <a:p>
            <a:r>
              <a:rPr lang="en-US" dirty="0"/>
              <a:t>AI NATIONAL HACKATHON, NIGERIA, 2025</a:t>
            </a:r>
            <a:r>
              <a:rPr lang="en-US" dirty="0" smtClean="0"/>
              <a:t>.....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71513" y="518572"/>
            <a:ext cx="5655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Risk Mitigation &amp; Ethical Considerations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578" y="1269034"/>
            <a:ext cx="3383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Technical Risks &amp; Mitigation</a:t>
            </a:r>
            <a:endParaRPr lang="en-US" sz="2000" dirty="0">
              <a:solidFill>
                <a:srgbClr val="FFFF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795216"/>
              </p:ext>
            </p:extLst>
          </p:nvPr>
        </p:nvGraphicFramePr>
        <p:xfrm>
          <a:off x="155578" y="1642283"/>
          <a:ext cx="8988422" cy="13347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0349">
                  <a:extLst>
                    <a:ext uri="{9D8B030D-6E8A-4147-A177-3AD203B41FA5}">
                      <a16:colId xmlns:a16="http://schemas.microsoft.com/office/drawing/2014/main" val="1067738696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30029043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Risk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 Strategy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70549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accuracy drift over time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Periodic retraining using new datasets to maintain high detection precision.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54494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overheating or malfunction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Incorporate cooling vents and heat sinks; real-time system health monitoring.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02976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fluctuations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Multi-source power design (solar, grid, power bank) ensures continuous operation.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21340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processing latency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Optimized </a:t>
                      </a:r>
                      <a:r>
                        <a:rPr lang="en-US" sz="1200" b="1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MobileNetV2 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and lightweight processing pipeline for real-time inference.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88983539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55578" y="2920039"/>
            <a:ext cx="3616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Ethical and Responsible AI Use</a:t>
            </a:r>
            <a:endParaRPr lang="en-US" sz="2000" dirty="0">
              <a:solidFill>
                <a:srgbClr val="FFFF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722607"/>
              </p:ext>
            </p:extLst>
          </p:nvPr>
        </p:nvGraphicFramePr>
        <p:xfrm>
          <a:off x="155576" y="3289371"/>
          <a:ext cx="8988424" cy="1139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4103">
                  <a:extLst>
                    <a:ext uri="{9D8B030D-6E8A-4147-A177-3AD203B41FA5}">
                      <a16:colId xmlns:a16="http://schemas.microsoft.com/office/drawing/2014/main" val="2973430313"/>
                    </a:ext>
                  </a:extLst>
                </a:gridCol>
                <a:gridCol w="5774321">
                  <a:extLst>
                    <a:ext uri="{9D8B030D-6E8A-4147-A177-3AD203B41FA5}">
                      <a16:colId xmlns:a16="http://schemas.microsoft.com/office/drawing/2014/main" val="11523882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Ethical Concern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Resolution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69167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Bias in training data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Diverse image datasets collected across conditions to ensure fairness and generalization.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51296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privacy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personal or biometric data used; all datasets are product/environment-based.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62518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Transparency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design, parameters, and retraining procedures are documented and reproducible.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5420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Sustainability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Locally fabricated components and renewable energy use (solar-compatible design).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29853707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5578" y="4575705"/>
            <a:ext cx="8863732" cy="1599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Compliance and Safety</a:t>
            </a:r>
            <a:endParaRPr lang="en-US" sz="16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Adheres to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Nigeria Data Protection Act (NDPA 2023)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standards.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Promotes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ethical AI awareness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through student research training.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Designed for 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safe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human-machine interaction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ensuring no harm to users or products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38"/>
    </mc:Choice>
    <mc:Fallback xmlns="">
      <p:transition spd="slow" advTm="3533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817418"/>
          </a:xfrm>
        </p:spPr>
        <p:txBody>
          <a:bodyPr>
            <a:normAutofit fontScale="90000"/>
          </a:bodyPr>
          <a:lstStyle/>
          <a:p>
            <a:pPr algn="ctr"/>
            <a:r>
              <a:rPr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Additional Technical and Operational Information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8B1F5-6A58-84DD-DA00-A07D653B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93019" y="6524278"/>
            <a:ext cx="5990311" cy="377825"/>
          </a:xfrm>
        </p:spPr>
        <p:txBody>
          <a:bodyPr/>
          <a:lstStyle/>
          <a:p>
            <a:r>
              <a:rPr lang="en-US" dirty="0"/>
              <a:t>AI NATIONAL HACKATHON, NIGERIA, 2025</a:t>
            </a:r>
            <a:r>
              <a:rPr lang="en-US" dirty="0" smtClean="0"/>
              <a:t>.....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48982" y="791662"/>
            <a:ext cx="3190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System Architecture Overview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8982" y="2601153"/>
            <a:ext cx="2610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Hardware Specifications</a:t>
            </a:r>
            <a:endParaRPr lang="en-US" dirty="0">
              <a:solidFill>
                <a:srgbClr val="FFFF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487786"/>
              </p:ext>
            </p:extLst>
          </p:nvPr>
        </p:nvGraphicFramePr>
        <p:xfrm>
          <a:off x="64371" y="2933355"/>
          <a:ext cx="8954938" cy="13211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2284">
                  <a:extLst>
                    <a:ext uri="{9D8B030D-6E8A-4147-A177-3AD203B41FA5}">
                      <a16:colId xmlns:a16="http://schemas.microsoft.com/office/drawing/2014/main" val="1336209300"/>
                    </a:ext>
                  </a:extLst>
                </a:gridCol>
                <a:gridCol w="5652654">
                  <a:extLst>
                    <a:ext uri="{9D8B030D-6E8A-4147-A177-3AD203B41FA5}">
                      <a16:colId xmlns:a16="http://schemas.microsoft.com/office/drawing/2014/main" val="649587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Specification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1642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Camera Module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8MP HD with autofocus and adjustable frame rate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19424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Processor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 Pi 4 (4GB RAM, Quad-core ARM Cortex-A72)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53048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Source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5V DC (solar, grid, or portable battery)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9574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Display Interface</a:t>
                      </a:r>
                      <a:endParaRPr lang="en-US" sz="11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7-inch touch-enabled LCD screen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61973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Enclosure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Portable aluminum casing with detachable mounting</a:t>
                      </a:r>
                      <a:endParaRPr lang="en-US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49075280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4371" y="4192204"/>
            <a:ext cx="167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Software Stack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462979"/>
            <a:ext cx="4419600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Language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Python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Frameworks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OpenCV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MobileNetV2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Operating System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Raspbian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OS (Linux-based)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Deployment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Real-time inference with local retraining capability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370" y="1160995"/>
            <a:ext cx="9176611" cy="157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Layer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High-definition camera captures images of target objects (e.g., yam tubers).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 Layer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Raspberry Pi 4 executes the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MobileNetV2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 model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detecting and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classifying.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 Layer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Detected results are displayed on a screen and transmitted to external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Unit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Operates seamlessly on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solar, national grid,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power bank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52716" y="4255088"/>
            <a:ext cx="244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Operational Versatility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36370" y="4506116"/>
            <a:ext cx="4382939" cy="212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ulti-sector applications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agriculture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manufacturing, laboratories, environmental surveillance, and defense.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Plug-and-play 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existing machines or robotic systems.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Designed for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field 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conditions</a:t>
            </a: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lightweight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weather-resistant, and easy to maintain.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7"/>
    </mc:Choice>
    <mc:Fallback xmlns="">
      <p:transition spd="slow" advTm="317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7117" y="-166260"/>
            <a:ext cx="5659582" cy="908575"/>
          </a:xfrm>
        </p:spPr>
        <p:txBody>
          <a:bodyPr/>
          <a:lstStyle/>
          <a:p>
            <a:pPr algn="ctr"/>
            <a:r>
              <a:rPr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Demonstration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F35DE-D47B-A793-137E-A96768F89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7117" y="6451361"/>
            <a:ext cx="5990311" cy="377825"/>
          </a:xfrm>
        </p:spPr>
        <p:txBody>
          <a:bodyPr/>
          <a:lstStyle/>
          <a:p>
            <a:r>
              <a:rPr lang="en-US" dirty="0"/>
              <a:t>AI NATIONAL HACKATHON, NIGERIA, 2025</a:t>
            </a:r>
            <a:r>
              <a:rPr lang="en-US" dirty="0" smtClean="0"/>
              <a:t>.....</a:t>
            </a:r>
            <a:endParaRPr lang="en-US" dirty="0"/>
          </a:p>
        </p:txBody>
      </p:sp>
      <p:pic>
        <p:nvPicPr>
          <p:cNvPr id="6" name="Lagos Hackathon Pitch 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6064" y="637309"/>
            <a:ext cx="7205391" cy="5472546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36"/>
    </mc:Choice>
    <mc:Fallback xmlns="">
      <p:transition spd="slow" advTm="44936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436" objId="5"/>
        <p14:stopEvt time="42006" objId="5"/>
      </p14:showEvt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1137</TotalTime>
  <Words>1422</Words>
  <Application>Microsoft Office PowerPoint</Application>
  <PresentationFormat>On-screen Show (4:3)</PresentationFormat>
  <Paragraphs>160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Arial</vt:lpstr>
      <vt:lpstr>Bahnschrift SemiBold SemiConden</vt:lpstr>
      <vt:lpstr>Calibri</vt:lpstr>
      <vt:lpstr>Calibri Light</vt:lpstr>
      <vt:lpstr>Symbol</vt:lpstr>
      <vt:lpstr>Tahoma</vt:lpstr>
      <vt:lpstr>Times New Roman</vt:lpstr>
      <vt:lpstr>Celestial</vt:lpstr>
      <vt:lpstr>Cover Page</vt:lpstr>
      <vt:lpstr>Problem Statement</vt:lpstr>
      <vt:lpstr>Proposed AI Solution</vt:lpstr>
      <vt:lpstr>Vision and Impact</vt:lpstr>
      <vt:lpstr>Business Model and Market Opportunity</vt:lpstr>
      <vt:lpstr>Methodology and AI Model Development</vt:lpstr>
      <vt:lpstr>Risk Mitigation and Ethical Considerations</vt:lpstr>
      <vt:lpstr>Additional Technical and Operational Information</vt:lpstr>
      <vt:lpstr>Product Demonstration</vt:lpstr>
      <vt:lpstr>Conclusion/Call to Action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subject/>
  <dc:creator>DR AUDU</dc:creator>
  <cp:keywords/>
  <dc:description>generated using python-pptx</dc:description>
  <cp:lastModifiedBy>DR AUDU</cp:lastModifiedBy>
  <cp:revision>82</cp:revision>
  <dcterms:created xsi:type="dcterms:W3CDTF">2013-01-27T09:14:16Z</dcterms:created>
  <dcterms:modified xsi:type="dcterms:W3CDTF">2025-12-09T12:10:46Z</dcterms:modified>
  <cp:category/>
</cp:coreProperties>
</file>